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59" r:id="rId4"/>
    <p:sldId id="260" r:id="rId5"/>
    <p:sldId id="261" r:id="rId6"/>
    <p:sldId id="258" r:id="rId7"/>
    <p:sldId id="262" r:id="rId8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gif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glavlj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Rezervirano mjesto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93E2A5-C87B-4E18-AC83-A4FE951F8D91}" type="datetimeFigureOut">
              <a:rPr lang="hr-HR" smtClean="0"/>
              <a:t>14.12.2018.</a:t>
            </a:fld>
            <a:endParaRPr lang="hr-HR"/>
          </a:p>
        </p:txBody>
      </p:sp>
      <p:sp>
        <p:nvSpPr>
          <p:cNvPr id="4" name="Rezervirano mjesto slike slajd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Rezervirano mjesto bilježaka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F56D8-45C5-4E2C-AD67-A970E1D6E4A6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962888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F56D8-45C5-4E2C-AD67-A970E1D6E4A6}" type="slidenum">
              <a:rPr lang="hr-HR" smtClean="0"/>
              <a:t>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106136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ka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3568700" y="3657599"/>
            <a:ext cx="8445500" cy="1681163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hr-HR" smtClean="0"/>
              <a:t>Uredite stil naslova matrice</a:t>
            </a:r>
            <a:endParaRPr lang="hr-HR" dirty="0"/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3568700" y="5488940"/>
            <a:ext cx="8445500" cy="1165859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AAC81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 smtClean="0"/>
              <a:t>Uredite stil podnaslova matrice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627166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ka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Uredite stil naslova matrice</a:t>
            </a:r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25663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4430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lagođeni izgl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ka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3670300" y="2222500"/>
            <a:ext cx="8178800" cy="10033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hr-HR" smtClean="0"/>
              <a:t>Uredite stil naslova matrice</a:t>
            </a:r>
            <a:endParaRPr lang="hr-H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550" y="4854446"/>
            <a:ext cx="4739650" cy="1594107"/>
          </a:xfrm>
          <a:prstGeom prst="rect">
            <a:avLst/>
          </a:prstGeom>
        </p:spPr>
      </p:pic>
      <p:pic>
        <p:nvPicPr>
          <p:cNvPr id="5" name="Slika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252"/>
          <a:stretch/>
        </p:blipFill>
        <p:spPr>
          <a:xfrm>
            <a:off x="292100" y="3776430"/>
            <a:ext cx="2730500" cy="721445"/>
          </a:xfrm>
          <a:prstGeom prst="rect">
            <a:avLst/>
          </a:prstGeom>
        </p:spPr>
      </p:pic>
      <p:pic>
        <p:nvPicPr>
          <p:cNvPr id="6" name="Slika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9" r="29353"/>
          <a:stretch/>
        </p:blipFill>
        <p:spPr>
          <a:xfrm>
            <a:off x="424175" y="4500330"/>
            <a:ext cx="2159000" cy="721445"/>
          </a:xfrm>
          <a:prstGeom prst="rect">
            <a:avLst/>
          </a:prstGeom>
        </p:spPr>
      </p:pic>
      <p:pic>
        <p:nvPicPr>
          <p:cNvPr id="7" name="Slika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06" r="13854"/>
          <a:stretch/>
        </p:blipFill>
        <p:spPr>
          <a:xfrm>
            <a:off x="436875" y="5198830"/>
            <a:ext cx="1130300" cy="72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987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3568700" y="3657599"/>
            <a:ext cx="8445500" cy="1681163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hr-HR" smtClean="0"/>
              <a:t>Uredite stil naslova matrice</a:t>
            </a:r>
            <a:endParaRPr lang="hr-HR" dirty="0"/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3568700" y="5488940"/>
            <a:ext cx="8445500" cy="1165859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D9FF2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 smtClean="0"/>
              <a:t>Uredite stil podnaslova matrice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525296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ka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3568700" y="3657599"/>
            <a:ext cx="8445500" cy="812801"/>
          </a:xfrm>
        </p:spPr>
        <p:txBody>
          <a:bodyPr anchor="b">
            <a:no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hr-HR" smtClean="0"/>
              <a:t>Uredite stil naslova matrice</a:t>
            </a:r>
            <a:endParaRPr lang="hr-HR" dirty="0"/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3568700" y="4612641"/>
            <a:ext cx="8445500" cy="467360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AAC81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 smtClean="0"/>
              <a:t>Uredite stil podnaslova matrice</a:t>
            </a:r>
            <a:endParaRPr lang="hr-HR" dirty="0"/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625" y="5080001"/>
            <a:ext cx="4739650" cy="159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83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Slika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575" y="4765546"/>
            <a:ext cx="4739650" cy="1594107"/>
          </a:xfrm>
          <a:prstGeom prst="rect">
            <a:avLst/>
          </a:prstGeom>
        </p:spPr>
      </p:pic>
      <p:pic>
        <p:nvPicPr>
          <p:cNvPr id="6" name="Slika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54"/>
          <a:stretch/>
        </p:blipFill>
        <p:spPr>
          <a:xfrm>
            <a:off x="4737100" y="3969976"/>
            <a:ext cx="6070600" cy="72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45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Uredite stil naslova matrice</a:t>
            </a:r>
            <a:endParaRPr lang="hr-HR"/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013518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Uredite stil naslova matrice</a:t>
            </a:r>
            <a:endParaRPr lang="hr-HR" dirty="0"/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84643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ka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1308100" y="1709739"/>
            <a:ext cx="10337800" cy="1566862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hr-HR" smtClean="0"/>
              <a:t>Uredite stil naslova matrice</a:t>
            </a:r>
            <a:endParaRPr lang="hr-HR" dirty="0"/>
          </a:p>
        </p:txBody>
      </p:sp>
      <p:sp>
        <p:nvSpPr>
          <p:cNvPr id="3" name="Rezervirano mjesto teksta 2"/>
          <p:cNvSpPr>
            <a:spLocks noGrp="1"/>
          </p:cNvSpPr>
          <p:nvPr>
            <p:ph type="body" idx="1"/>
          </p:nvPr>
        </p:nvSpPr>
        <p:spPr>
          <a:xfrm>
            <a:off x="1308100" y="3581401"/>
            <a:ext cx="10337800" cy="2508250"/>
          </a:xfrm>
        </p:spPr>
        <p:txBody>
          <a:bodyPr/>
          <a:lstStyle>
            <a:lvl1pPr marL="0" indent="0">
              <a:buNone/>
              <a:defRPr sz="2400">
                <a:solidFill>
                  <a:srgbClr val="AAC81E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 smtClean="0"/>
              <a:t>Uredite stilove teksta matrice</a:t>
            </a:r>
          </a:p>
        </p:txBody>
      </p:sp>
    </p:spTree>
    <p:extLst>
      <p:ext uri="{BB962C8B-B14F-4D97-AF65-F5344CB8AC3E}">
        <p14:creationId xmlns:p14="http://schemas.microsoft.com/office/powerpoint/2010/main" val="3063283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Uredite stil naslova matrice</a:t>
            </a:r>
            <a:endParaRPr lang="hr-HR"/>
          </a:p>
        </p:txBody>
      </p:sp>
      <p:sp>
        <p:nvSpPr>
          <p:cNvPr id="3" name="Rezervirano mjesto sadržaja 2"/>
          <p:cNvSpPr>
            <a:spLocks noGrp="1"/>
          </p:cNvSpPr>
          <p:nvPr>
            <p:ph sz="half" idx="1"/>
          </p:nvPr>
        </p:nvSpPr>
        <p:spPr>
          <a:xfrm>
            <a:off x="1282700" y="1825624"/>
            <a:ext cx="5232400" cy="4676775"/>
          </a:xfrm>
        </p:spPr>
        <p:txBody>
          <a:bodyPr/>
          <a:lstStyle/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  <p:sp>
        <p:nvSpPr>
          <p:cNvPr id="4" name="Rezervirano mjesto sadržaja 3"/>
          <p:cNvSpPr>
            <a:spLocks noGrp="1"/>
          </p:cNvSpPr>
          <p:nvPr>
            <p:ph sz="half" idx="2"/>
          </p:nvPr>
        </p:nvSpPr>
        <p:spPr>
          <a:xfrm>
            <a:off x="6616700" y="1825624"/>
            <a:ext cx="5232400" cy="4676775"/>
          </a:xfrm>
        </p:spPr>
        <p:txBody>
          <a:bodyPr/>
          <a:lstStyle/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70981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1257301" y="365125"/>
            <a:ext cx="10477499" cy="1325563"/>
          </a:xfrm>
        </p:spPr>
        <p:txBody>
          <a:bodyPr/>
          <a:lstStyle/>
          <a:p>
            <a:r>
              <a:rPr lang="hr-HR" smtClean="0"/>
              <a:t>Uredite stil naslova matrice</a:t>
            </a:r>
            <a:endParaRPr lang="hr-HR"/>
          </a:p>
        </p:txBody>
      </p:sp>
      <p:sp>
        <p:nvSpPr>
          <p:cNvPr id="3" name="Rezervirano mjesto teksta 2"/>
          <p:cNvSpPr>
            <a:spLocks noGrp="1"/>
          </p:cNvSpPr>
          <p:nvPr>
            <p:ph type="body" idx="1"/>
          </p:nvPr>
        </p:nvSpPr>
        <p:spPr>
          <a:xfrm>
            <a:off x="1257300" y="1681163"/>
            <a:ext cx="511782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 smtClean="0"/>
              <a:t>Uredite stilove teksta matrice</a:t>
            </a:r>
          </a:p>
        </p:txBody>
      </p:sp>
      <p:sp>
        <p:nvSpPr>
          <p:cNvPr id="4" name="Rezervirano mjesto sadržaja 3"/>
          <p:cNvSpPr>
            <a:spLocks noGrp="1"/>
          </p:cNvSpPr>
          <p:nvPr>
            <p:ph sz="half" idx="2"/>
          </p:nvPr>
        </p:nvSpPr>
        <p:spPr>
          <a:xfrm>
            <a:off x="1257300" y="2505074"/>
            <a:ext cx="5117828" cy="3921125"/>
          </a:xfrm>
        </p:spPr>
        <p:txBody>
          <a:bodyPr/>
          <a:lstStyle/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  <p:sp>
        <p:nvSpPr>
          <p:cNvPr id="5" name="Rezervirano mjesto teksta 4"/>
          <p:cNvSpPr>
            <a:spLocks noGrp="1"/>
          </p:cNvSpPr>
          <p:nvPr>
            <p:ph type="body" sz="quarter" idx="3"/>
          </p:nvPr>
        </p:nvSpPr>
        <p:spPr>
          <a:xfrm>
            <a:off x="6591768" y="1681163"/>
            <a:ext cx="51430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 smtClean="0"/>
              <a:t>Uredite stilove teksta matrice</a:t>
            </a:r>
          </a:p>
        </p:txBody>
      </p:sp>
      <p:sp>
        <p:nvSpPr>
          <p:cNvPr id="6" name="Rezervirano mjesto sadržaja 5"/>
          <p:cNvSpPr>
            <a:spLocks noGrp="1"/>
          </p:cNvSpPr>
          <p:nvPr>
            <p:ph sz="quarter" idx="4"/>
          </p:nvPr>
        </p:nvSpPr>
        <p:spPr>
          <a:xfrm>
            <a:off x="6591768" y="2505074"/>
            <a:ext cx="5143032" cy="3921125"/>
          </a:xfrm>
        </p:spPr>
        <p:txBody>
          <a:bodyPr/>
          <a:lstStyle/>
          <a:p>
            <a:pPr lvl="0"/>
            <a:r>
              <a:rPr lang="hr-HR" smtClean="0"/>
              <a:t>Uredite stilove teksta matrice</a:t>
            </a:r>
          </a:p>
          <a:p>
            <a:pPr lvl="1"/>
            <a:r>
              <a:rPr lang="hr-HR" smtClean="0"/>
              <a:t>Druga razina</a:t>
            </a:r>
          </a:p>
          <a:p>
            <a:pPr lvl="2"/>
            <a:r>
              <a:rPr lang="hr-HR" smtClean="0"/>
              <a:t>Treća razina</a:t>
            </a:r>
          </a:p>
          <a:p>
            <a:pPr lvl="3"/>
            <a:r>
              <a:rPr lang="hr-HR" smtClean="0"/>
              <a:t>Četvrta razina</a:t>
            </a:r>
          </a:p>
          <a:p>
            <a:pPr lvl="4"/>
            <a:r>
              <a:rPr lang="hr-HR" smtClean="0"/>
              <a:t>Peta razina</a:t>
            </a:r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23498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ka 6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zervirano mjesto naslova 1"/>
          <p:cNvSpPr>
            <a:spLocks noGrp="1"/>
          </p:cNvSpPr>
          <p:nvPr>
            <p:ph type="title"/>
          </p:nvPr>
        </p:nvSpPr>
        <p:spPr>
          <a:xfrm>
            <a:off x="1282700" y="365125"/>
            <a:ext cx="10566400" cy="1235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 dirty="0" smtClean="0"/>
              <a:t>Uredite stil naslova matrice</a:t>
            </a:r>
            <a:endParaRPr lang="hr-HR" dirty="0"/>
          </a:p>
        </p:txBody>
      </p:sp>
      <p:sp>
        <p:nvSpPr>
          <p:cNvPr id="3" name="Rezervirano mjesto teksta 2"/>
          <p:cNvSpPr>
            <a:spLocks noGrp="1"/>
          </p:cNvSpPr>
          <p:nvPr>
            <p:ph type="body" idx="1"/>
          </p:nvPr>
        </p:nvSpPr>
        <p:spPr>
          <a:xfrm>
            <a:off x="1282700" y="1765300"/>
            <a:ext cx="10566400" cy="4724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 dirty="0" smtClean="0"/>
              <a:t>Uredite stilove teksta matrice</a:t>
            </a:r>
          </a:p>
          <a:p>
            <a:pPr lvl="1"/>
            <a:r>
              <a:rPr lang="hr-HR" dirty="0" smtClean="0"/>
              <a:t>Druga razina</a:t>
            </a:r>
          </a:p>
          <a:p>
            <a:pPr lvl="2"/>
            <a:r>
              <a:rPr lang="hr-HR" dirty="0" smtClean="0"/>
              <a:t>Treća razina</a:t>
            </a:r>
          </a:p>
          <a:p>
            <a:pPr lvl="3"/>
            <a:r>
              <a:rPr lang="hr-HR" dirty="0" smtClean="0"/>
              <a:t>Četvrta razina</a:t>
            </a:r>
          </a:p>
          <a:p>
            <a:pPr lvl="4"/>
            <a:r>
              <a:rPr lang="hr-HR" dirty="0" smtClean="0"/>
              <a:t>Peta razina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746424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AAC81E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smtClean="0"/>
              <a:t>Programiranje</a:t>
            </a:r>
            <a:endParaRPr lang="hr-HR" dirty="0"/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r-HR" dirty="0" smtClean="0">
                <a:solidFill>
                  <a:schemeClr val="tx1"/>
                </a:solidFill>
              </a:rPr>
              <a:t>Strukture podataka iz STL-a</a:t>
            </a:r>
            <a:endParaRPr lang="hr-H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162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 smtClean="0"/>
              <a:t>Stack</a:t>
            </a:r>
            <a:r>
              <a:rPr lang="hr-HR" dirty="0" smtClean="0"/>
              <a:t> (stog)</a:t>
            </a:r>
            <a:endParaRPr lang="hr-HR" dirty="0"/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>
          <a:xfrm>
            <a:off x="1333500" y="1614360"/>
            <a:ext cx="10515600" cy="4351338"/>
          </a:xfrm>
        </p:spPr>
        <p:txBody>
          <a:bodyPr/>
          <a:lstStyle/>
          <a:p>
            <a:r>
              <a:rPr lang="hr-HR" dirty="0" smtClean="0"/>
              <a:t>LIFO – </a:t>
            </a:r>
            <a:r>
              <a:rPr lang="hr-HR" dirty="0" err="1" smtClean="0"/>
              <a:t>Last</a:t>
            </a:r>
            <a:r>
              <a:rPr lang="hr-HR" dirty="0" smtClean="0"/>
              <a:t> In, First Out</a:t>
            </a:r>
          </a:p>
          <a:p>
            <a:pPr lvl="1"/>
            <a:endParaRPr lang="hr-HR" dirty="0" smtClean="0"/>
          </a:p>
          <a:p>
            <a:endParaRPr lang="hr-HR" dirty="0"/>
          </a:p>
        </p:txBody>
      </p:sp>
      <p:sp>
        <p:nvSpPr>
          <p:cNvPr id="11" name="Pravokutnik 10"/>
          <p:cNvSpPr/>
          <p:nvPr/>
        </p:nvSpPr>
        <p:spPr>
          <a:xfrm>
            <a:off x="8668512" y="1881981"/>
            <a:ext cx="1487424" cy="39258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5" name="Ravni poveznik 14"/>
          <p:cNvCxnSpPr/>
          <p:nvPr/>
        </p:nvCxnSpPr>
        <p:spPr>
          <a:xfrm>
            <a:off x="8668512" y="3351117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/>
          <p:cNvCxnSpPr/>
          <p:nvPr/>
        </p:nvCxnSpPr>
        <p:spPr>
          <a:xfrm>
            <a:off x="8668512" y="2832957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vni poveznik 16"/>
          <p:cNvCxnSpPr/>
          <p:nvPr/>
        </p:nvCxnSpPr>
        <p:spPr>
          <a:xfrm>
            <a:off x="8668512" y="3857085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/>
          <p:cNvCxnSpPr/>
          <p:nvPr/>
        </p:nvCxnSpPr>
        <p:spPr>
          <a:xfrm>
            <a:off x="8668512" y="2353469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avni poveznik 18"/>
          <p:cNvCxnSpPr/>
          <p:nvPr/>
        </p:nvCxnSpPr>
        <p:spPr>
          <a:xfrm>
            <a:off x="8668512" y="4350861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avni poveznik 19"/>
          <p:cNvCxnSpPr/>
          <p:nvPr/>
        </p:nvCxnSpPr>
        <p:spPr>
          <a:xfrm>
            <a:off x="8668512" y="4850733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/>
          <p:cNvCxnSpPr/>
          <p:nvPr/>
        </p:nvCxnSpPr>
        <p:spPr>
          <a:xfrm>
            <a:off x="8668512" y="5301837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Zakrivljeni poveznik 22"/>
          <p:cNvCxnSpPr/>
          <p:nvPr/>
        </p:nvCxnSpPr>
        <p:spPr>
          <a:xfrm rot="10800000" flipV="1">
            <a:off x="9585198" y="654201"/>
            <a:ext cx="1193292" cy="1024959"/>
          </a:xfrm>
          <a:prstGeom prst="curvedConnector3">
            <a:avLst>
              <a:gd name="adj1" fmla="val 959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Zakrivljeni poveznik 29"/>
          <p:cNvCxnSpPr/>
          <p:nvPr/>
        </p:nvCxnSpPr>
        <p:spPr>
          <a:xfrm rot="10800000">
            <a:off x="8083295" y="727693"/>
            <a:ext cx="1170433" cy="962994"/>
          </a:xfrm>
          <a:prstGeom prst="curvedConnector3">
            <a:avLst>
              <a:gd name="adj1" fmla="val 83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kstniOkvir 36"/>
          <p:cNvSpPr txBox="1"/>
          <p:nvPr/>
        </p:nvSpPr>
        <p:spPr>
          <a:xfrm>
            <a:off x="9166114" y="193599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131</a:t>
            </a:r>
          </a:p>
        </p:txBody>
      </p:sp>
      <p:sp>
        <p:nvSpPr>
          <p:cNvPr id="38" name="TekstniOkvir 37"/>
          <p:cNvSpPr txBox="1"/>
          <p:nvPr/>
        </p:nvSpPr>
        <p:spPr>
          <a:xfrm>
            <a:off x="9166114" y="240455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543</a:t>
            </a:r>
          </a:p>
        </p:txBody>
      </p:sp>
      <p:sp>
        <p:nvSpPr>
          <p:cNvPr id="39" name="TekstniOkvir 38"/>
          <p:cNvSpPr txBox="1"/>
          <p:nvPr/>
        </p:nvSpPr>
        <p:spPr>
          <a:xfrm>
            <a:off x="9283133" y="28799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3</a:t>
            </a:r>
          </a:p>
        </p:txBody>
      </p:sp>
      <p:sp>
        <p:nvSpPr>
          <p:cNvPr id="40" name="TekstniOkvir 39"/>
          <p:cNvSpPr txBox="1"/>
          <p:nvPr/>
        </p:nvSpPr>
        <p:spPr>
          <a:xfrm>
            <a:off x="9224624" y="342069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65</a:t>
            </a:r>
          </a:p>
        </p:txBody>
      </p:sp>
      <p:sp>
        <p:nvSpPr>
          <p:cNvPr id="41" name="TekstniOkvir 40"/>
          <p:cNvSpPr txBox="1"/>
          <p:nvPr/>
        </p:nvSpPr>
        <p:spPr>
          <a:xfrm>
            <a:off x="9166114" y="391873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131</a:t>
            </a:r>
          </a:p>
        </p:txBody>
      </p:sp>
      <p:sp>
        <p:nvSpPr>
          <p:cNvPr id="42" name="TekstniOkvir 41"/>
          <p:cNvSpPr txBox="1"/>
          <p:nvPr/>
        </p:nvSpPr>
        <p:spPr>
          <a:xfrm>
            <a:off x="9107605" y="4417027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1234</a:t>
            </a:r>
          </a:p>
        </p:txBody>
      </p:sp>
      <p:sp>
        <p:nvSpPr>
          <p:cNvPr id="43" name="TekstniOkvir 42"/>
          <p:cNvSpPr txBox="1"/>
          <p:nvPr/>
        </p:nvSpPr>
        <p:spPr>
          <a:xfrm>
            <a:off x="9224624" y="488032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98</a:t>
            </a:r>
          </a:p>
        </p:txBody>
      </p:sp>
      <p:sp>
        <p:nvSpPr>
          <p:cNvPr id="44" name="TekstniOkvir 43"/>
          <p:cNvSpPr txBox="1"/>
          <p:nvPr/>
        </p:nvSpPr>
        <p:spPr>
          <a:xfrm>
            <a:off x="9283133" y="535796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7</a:t>
            </a:r>
          </a:p>
        </p:txBody>
      </p:sp>
      <p:pic>
        <p:nvPicPr>
          <p:cNvPr id="46" name="Slika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2310376"/>
            <a:ext cx="6133735" cy="336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460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 smtClean="0"/>
              <a:t>Queue</a:t>
            </a:r>
            <a:r>
              <a:rPr lang="hr-HR" dirty="0" smtClean="0"/>
              <a:t>(red)</a:t>
            </a:r>
            <a:endParaRPr lang="hr-HR" dirty="0"/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>
          <a:xfrm>
            <a:off x="1282700" y="1646922"/>
            <a:ext cx="10515600" cy="4351338"/>
          </a:xfrm>
        </p:spPr>
        <p:txBody>
          <a:bodyPr/>
          <a:lstStyle/>
          <a:p>
            <a:r>
              <a:rPr lang="hr-HR" dirty="0"/>
              <a:t>F</a:t>
            </a:r>
            <a:r>
              <a:rPr lang="hr-HR" dirty="0" smtClean="0"/>
              <a:t>IFO – First In, First Out</a:t>
            </a:r>
          </a:p>
          <a:p>
            <a:pPr lvl="1"/>
            <a:endParaRPr lang="hr-HR" dirty="0" smtClean="0"/>
          </a:p>
          <a:p>
            <a:endParaRPr lang="hr-HR" dirty="0"/>
          </a:p>
        </p:txBody>
      </p:sp>
      <p:sp>
        <p:nvSpPr>
          <p:cNvPr id="11" name="Pravokutnik 10"/>
          <p:cNvSpPr/>
          <p:nvPr/>
        </p:nvSpPr>
        <p:spPr>
          <a:xfrm>
            <a:off x="8310470" y="1592905"/>
            <a:ext cx="1487424" cy="39258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5" name="Ravni poveznik 14"/>
          <p:cNvCxnSpPr/>
          <p:nvPr/>
        </p:nvCxnSpPr>
        <p:spPr>
          <a:xfrm>
            <a:off x="8310470" y="3062041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/>
          <p:cNvCxnSpPr/>
          <p:nvPr/>
        </p:nvCxnSpPr>
        <p:spPr>
          <a:xfrm>
            <a:off x="8310470" y="2543881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vni poveznik 16"/>
          <p:cNvCxnSpPr/>
          <p:nvPr/>
        </p:nvCxnSpPr>
        <p:spPr>
          <a:xfrm>
            <a:off x="8310470" y="3568009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/>
          <p:cNvCxnSpPr/>
          <p:nvPr/>
        </p:nvCxnSpPr>
        <p:spPr>
          <a:xfrm>
            <a:off x="8310470" y="2064393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avni poveznik 18"/>
          <p:cNvCxnSpPr/>
          <p:nvPr/>
        </p:nvCxnSpPr>
        <p:spPr>
          <a:xfrm>
            <a:off x="8310470" y="4061785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avni poveznik 19"/>
          <p:cNvCxnSpPr/>
          <p:nvPr/>
        </p:nvCxnSpPr>
        <p:spPr>
          <a:xfrm>
            <a:off x="8310470" y="4561657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/>
          <p:cNvCxnSpPr/>
          <p:nvPr/>
        </p:nvCxnSpPr>
        <p:spPr>
          <a:xfrm>
            <a:off x="8310470" y="5012761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Zakrivljeni poveznik 22"/>
          <p:cNvCxnSpPr/>
          <p:nvPr/>
        </p:nvCxnSpPr>
        <p:spPr>
          <a:xfrm rot="10800000" flipV="1">
            <a:off x="9227156" y="365125"/>
            <a:ext cx="1193292" cy="1024959"/>
          </a:xfrm>
          <a:prstGeom prst="curvedConnector3">
            <a:avLst>
              <a:gd name="adj1" fmla="val 959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Zakrivljeni poveznik 29"/>
          <p:cNvCxnSpPr/>
          <p:nvPr/>
        </p:nvCxnSpPr>
        <p:spPr>
          <a:xfrm rot="10800000" flipV="1">
            <a:off x="7576861" y="5710022"/>
            <a:ext cx="1499073" cy="776940"/>
          </a:xfrm>
          <a:prstGeom prst="curvedConnector3">
            <a:avLst>
              <a:gd name="adj1" fmla="val -123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kstniOkvir 36"/>
          <p:cNvSpPr txBox="1"/>
          <p:nvPr/>
        </p:nvSpPr>
        <p:spPr>
          <a:xfrm>
            <a:off x="8808072" y="1646922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131</a:t>
            </a:r>
          </a:p>
        </p:txBody>
      </p:sp>
      <p:sp>
        <p:nvSpPr>
          <p:cNvPr id="38" name="TekstniOkvir 37"/>
          <p:cNvSpPr txBox="1"/>
          <p:nvPr/>
        </p:nvSpPr>
        <p:spPr>
          <a:xfrm>
            <a:off x="8808072" y="211547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543</a:t>
            </a:r>
          </a:p>
        </p:txBody>
      </p:sp>
      <p:sp>
        <p:nvSpPr>
          <p:cNvPr id="39" name="TekstniOkvir 38"/>
          <p:cNvSpPr txBox="1"/>
          <p:nvPr/>
        </p:nvSpPr>
        <p:spPr>
          <a:xfrm>
            <a:off x="8925091" y="25908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3</a:t>
            </a:r>
          </a:p>
        </p:txBody>
      </p:sp>
      <p:sp>
        <p:nvSpPr>
          <p:cNvPr id="40" name="TekstniOkvir 39"/>
          <p:cNvSpPr txBox="1"/>
          <p:nvPr/>
        </p:nvSpPr>
        <p:spPr>
          <a:xfrm>
            <a:off x="8866582" y="313162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65</a:t>
            </a:r>
          </a:p>
        </p:txBody>
      </p:sp>
      <p:sp>
        <p:nvSpPr>
          <p:cNvPr id="41" name="TekstniOkvir 40"/>
          <p:cNvSpPr txBox="1"/>
          <p:nvPr/>
        </p:nvSpPr>
        <p:spPr>
          <a:xfrm>
            <a:off x="8808072" y="362966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131</a:t>
            </a:r>
          </a:p>
        </p:txBody>
      </p:sp>
      <p:sp>
        <p:nvSpPr>
          <p:cNvPr id="42" name="TekstniOkvir 41"/>
          <p:cNvSpPr txBox="1"/>
          <p:nvPr/>
        </p:nvSpPr>
        <p:spPr>
          <a:xfrm>
            <a:off x="8749563" y="4127951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1234</a:t>
            </a:r>
          </a:p>
        </p:txBody>
      </p:sp>
      <p:sp>
        <p:nvSpPr>
          <p:cNvPr id="43" name="TekstniOkvir 42"/>
          <p:cNvSpPr txBox="1"/>
          <p:nvPr/>
        </p:nvSpPr>
        <p:spPr>
          <a:xfrm>
            <a:off x="8866582" y="459124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98</a:t>
            </a:r>
          </a:p>
        </p:txBody>
      </p:sp>
      <p:sp>
        <p:nvSpPr>
          <p:cNvPr id="44" name="TekstniOkvir 43"/>
          <p:cNvSpPr txBox="1"/>
          <p:nvPr/>
        </p:nvSpPr>
        <p:spPr>
          <a:xfrm>
            <a:off x="8925091" y="50688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 smtClean="0"/>
              <a:t>7</a:t>
            </a:r>
          </a:p>
        </p:txBody>
      </p:sp>
      <p:pic>
        <p:nvPicPr>
          <p:cNvPr id="7" name="Slika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2267489"/>
            <a:ext cx="6167407" cy="358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50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 smtClean="0"/>
              <a:t>Hash</a:t>
            </a:r>
            <a:r>
              <a:rPr lang="hr-HR" dirty="0" smtClean="0"/>
              <a:t> tablica (</a:t>
            </a:r>
            <a:r>
              <a:rPr lang="hr-HR" dirty="0" err="1" smtClean="0"/>
              <a:t>map</a:t>
            </a:r>
            <a:r>
              <a:rPr lang="hr-HR" dirty="0" smtClean="0"/>
              <a:t>)</a:t>
            </a:r>
            <a:endParaRPr lang="hr-HR" dirty="0"/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>
          <a:xfrm>
            <a:off x="1282700" y="1600200"/>
            <a:ext cx="6807930" cy="4070287"/>
          </a:xfrm>
        </p:spPr>
        <p:txBody>
          <a:bodyPr/>
          <a:lstStyle/>
          <a:p>
            <a:pPr algn="just"/>
            <a:r>
              <a:rPr lang="hr-HR" dirty="0" smtClean="0"/>
              <a:t>Asocijativna tablica - vrijednost se sprema pod određenim ključem (npr. vrijednost </a:t>
            </a:r>
            <a:r>
              <a:rPr lang="hr-HR" i="1" dirty="0" smtClean="0"/>
              <a:t>3</a:t>
            </a:r>
            <a:r>
              <a:rPr lang="hr-HR" dirty="0" smtClean="0"/>
              <a:t> je pod ključem </a:t>
            </a:r>
            <a:r>
              <a:rPr lang="hr-HR" i="1" dirty="0" smtClean="0"/>
              <a:t>c</a:t>
            </a:r>
            <a:r>
              <a:rPr lang="hr-HR" dirty="0" smtClean="0"/>
              <a:t>)</a:t>
            </a:r>
          </a:p>
          <a:p>
            <a:pPr lvl="1"/>
            <a:endParaRPr lang="hr-HR" dirty="0" smtClean="0"/>
          </a:p>
          <a:p>
            <a:endParaRPr lang="hr-HR" dirty="0"/>
          </a:p>
        </p:txBody>
      </p:sp>
      <p:sp>
        <p:nvSpPr>
          <p:cNvPr id="11" name="Pravokutnik 10"/>
          <p:cNvSpPr/>
          <p:nvPr/>
        </p:nvSpPr>
        <p:spPr>
          <a:xfrm>
            <a:off x="9484438" y="3201607"/>
            <a:ext cx="1487424" cy="24688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5" name="Ravni poveznik 14"/>
          <p:cNvCxnSpPr/>
          <p:nvPr/>
        </p:nvCxnSpPr>
        <p:spPr>
          <a:xfrm>
            <a:off x="9484438" y="4670743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/>
          <p:cNvCxnSpPr/>
          <p:nvPr/>
        </p:nvCxnSpPr>
        <p:spPr>
          <a:xfrm>
            <a:off x="9484438" y="4152583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vni poveznik 16"/>
          <p:cNvCxnSpPr/>
          <p:nvPr/>
        </p:nvCxnSpPr>
        <p:spPr>
          <a:xfrm>
            <a:off x="9484438" y="5176711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/>
          <p:cNvCxnSpPr/>
          <p:nvPr/>
        </p:nvCxnSpPr>
        <p:spPr>
          <a:xfrm>
            <a:off x="9484438" y="3673095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avni poveznik 18"/>
          <p:cNvCxnSpPr/>
          <p:nvPr/>
        </p:nvCxnSpPr>
        <p:spPr>
          <a:xfrm>
            <a:off x="9484438" y="5670487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kstniOkvir 36"/>
          <p:cNvSpPr txBox="1"/>
          <p:nvPr/>
        </p:nvSpPr>
        <p:spPr>
          <a:xfrm>
            <a:off x="10459818" y="325646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/>
              <a:t>5</a:t>
            </a:r>
            <a:endParaRPr lang="hr-HR" dirty="0" smtClean="0"/>
          </a:p>
        </p:txBody>
      </p:sp>
      <p:sp>
        <p:nvSpPr>
          <p:cNvPr id="38" name="TekstniOkvir 37"/>
          <p:cNvSpPr txBox="1"/>
          <p:nvPr/>
        </p:nvSpPr>
        <p:spPr>
          <a:xfrm>
            <a:off x="10459818" y="372501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4</a:t>
            </a:r>
          </a:p>
        </p:txBody>
      </p:sp>
      <p:sp>
        <p:nvSpPr>
          <p:cNvPr id="39" name="TekstniOkvir 38"/>
          <p:cNvSpPr txBox="1"/>
          <p:nvPr/>
        </p:nvSpPr>
        <p:spPr>
          <a:xfrm>
            <a:off x="10459818" y="420040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/>
              <a:t>3</a:t>
            </a:r>
            <a:endParaRPr lang="hr-HR" dirty="0" smtClean="0"/>
          </a:p>
        </p:txBody>
      </p:sp>
      <p:sp>
        <p:nvSpPr>
          <p:cNvPr id="40" name="TekstniOkvir 39"/>
          <p:cNvSpPr txBox="1"/>
          <p:nvPr/>
        </p:nvSpPr>
        <p:spPr>
          <a:xfrm>
            <a:off x="10459817" y="474116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2</a:t>
            </a:r>
          </a:p>
        </p:txBody>
      </p:sp>
      <p:sp>
        <p:nvSpPr>
          <p:cNvPr id="41" name="TekstniOkvir 40"/>
          <p:cNvSpPr txBox="1"/>
          <p:nvPr/>
        </p:nvSpPr>
        <p:spPr>
          <a:xfrm>
            <a:off x="10459818" y="52392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1</a:t>
            </a:r>
          </a:p>
        </p:txBody>
      </p:sp>
      <p:pic>
        <p:nvPicPr>
          <p:cNvPr id="4" name="Slika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989" y="3480673"/>
            <a:ext cx="6767062" cy="2380139"/>
          </a:xfrm>
          <a:prstGeom prst="rect">
            <a:avLst/>
          </a:prstGeom>
        </p:spPr>
      </p:pic>
      <p:sp>
        <p:nvSpPr>
          <p:cNvPr id="33" name="TekstniOkvir 32"/>
          <p:cNvSpPr txBox="1"/>
          <p:nvPr/>
        </p:nvSpPr>
        <p:spPr>
          <a:xfrm>
            <a:off x="9727651" y="3256463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a</a:t>
            </a:r>
          </a:p>
        </p:txBody>
      </p:sp>
      <p:sp>
        <p:nvSpPr>
          <p:cNvPr id="34" name="TekstniOkvir 33"/>
          <p:cNvSpPr txBox="1"/>
          <p:nvPr/>
        </p:nvSpPr>
        <p:spPr>
          <a:xfrm>
            <a:off x="9722042" y="372501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b</a:t>
            </a:r>
          </a:p>
        </p:txBody>
      </p:sp>
      <p:sp>
        <p:nvSpPr>
          <p:cNvPr id="35" name="TekstniOkvir 34"/>
          <p:cNvSpPr txBox="1"/>
          <p:nvPr/>
        </p:nvSpPr>
        <p:spPr>
          <a:xfrm>
            <a:off x="9734064" y="4200405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c</a:t>
            </a:r>
          </a:p>
        </p:txBody>
      </p:sp>
      <p:sp>
        <p:nvSpPr>
          <p:cNvPr id="36" name="TekstniOkvir 35"/>
          <p:cNvSpPr txBox="1"/>
          <p:nvPr/>
        </p:nvSpPr>
        <p:spPr>
          <a:xfrm>
            <a:off x="9722042" y="474116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d</a:t>
            </a:r>
          </a:p>
        </p:txBody>
      </p:sp>
      <p:sp>
        <p:nvSpPr>
          <p:cNvPr id="45" name="TekstniOkvir 44"/>
          <p:cNvSpPr txBox="1"/>
          <p:nvPr/>
        </p:nvSpPr>
        <p:spPr>
          <a:xfrm>
            <a:off x="9747689" y="5239201"/>
            <a:ext cx="255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/>
              <a:t>f</a:t>
            </a:r>
            <a:endParaRPr lang="hr-HR" dirty="0" smtClean="0"/>
          </a:p>
        </p:txBody>
      </p:sp>
      <p:cxnSp>
        <p:nvCxnSpPr>
          <p:cNvPr id="6" name="Ravni poveznik 5"/>
          <p:cNvCxnSpPr>
            <a:stCxn id="11" idx="2"/>
            <a:endCxn id="11" idx="0"/>
          </p:cNvCxnSpPr>
          <p:nvPr/>
        </p:nvCxnSpPr>
        <p:spPr>
          <a:xfrm flipV="1">
            <a:off x="10228150" y="3201607"/>
            <a:ext cx="0" cy="2468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avni poveznik sa strelicom 7"/>
          <p:cNvCxnSpPr/>
          <p:nvPr/>
        </p:nvCxnSpPr>
        <p:spPr>
          <a:xfrm>
            <a:off x="7914333" y="2646168"/>
            <a:ext cx="1482950" cy="610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avni poveznik sa strelicom 9"/>
          <p:cNvCxnSpPr/>
          <p:nvPr/>
        </p:nvCxnSpPr>
        <p:spPr>
          <a:xfrm flipV="1">
            <a:off x="7656833" y="4436047"/>
            <a:ext cx="1674359" cy="658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avni poveznik sa strelicom 12"/>
          <p:cNvCxnSpPr/>
          <p:nvPr/>
        </p:nvCxnSpPr>
        <p:spPr>
          <a:xfrm flipV="1">
            <a:off x="7742959" y="5530197"/>
            <a:ext cx="1615472" cy="2805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54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 smtClean="0"/>
              <a:t>Heap</a:t>
            </a:r>
            <a:r>
              <a:rPr lang="hr-HR" dirty="0" smtClean="0"/>
              <a:t> (gomila, set)</a:t>
            </a:r>
            <a:endParaRPr lang="hr-HR" dirty="0"/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>
          <a:xfrm>
            <a:off x="569976" y="1647761"/>
            <a:ext cx="10515600" cy="4351338"/>
          </a:xfrm>
        </p:spPr>
        <p:txBody>
          <a:bodyPr/>
          <a:lstStyle/>
          <a:p>
            <a:pPr lvl="1"/>
            <a:endParaRPr lang="hr-HR" dirty="0" smtClean="0"/>
          </a:p>
          <a:p>
            <a:endParaRPr lang="hr-HR" dirty="0"/>
          </a:p>
        </p:txBody>
      </p:sp>
      <p:sp>
        <p:nvSpPr>
          <p:cNvPr id="11" name="Pravokutnik 10"/>
          <p:cNvSpPr/>
          <p:nvPr/>
        </p:nvSpPr>
        <p:spPr>
          <a:xfrm>
            <a:off x="8874838" y="3073749"/>
            <a:ext cx="1487424" cy="24688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cxnSp>
        <p:nvCxnSpPr>
          <p:cNvPr id="15" name="Ravni poveznik 14"/>
          <p:cNvCxnSpPr/>
          <p:nvPr/>
        </p:nvCxnSpPr>
        <p:spPr>
          <a:xfrm>
            <a:off x="8874838" y="4542885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avni poveznik 15"/>
          <p:cNvCxnSpPr/>
          <p:nvPr/>
        </p:nvCxnSpPr>
        <p:spPr>
          <a:xfrm>
            <a:off x="8874838" y="4024725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vni poveznik 16"/>
          <p:cNvCxnSpPr/>
          <p:nvPr/>
        </p:nvCxnSpPr>
        <p:spPr>
          <a:xfrm>
            <a:off x="8874838" y="5048853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avni poveznik 17"/>
          <p:cNvCxnSpPr/>
          <p:nvPr/>
        </p:nvCxnSpPr>
        <p:spPr>
          <a:xfrm>
            <a:off x="8874838" y="3545237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avni poveznik 18"/>
          <p:cNvCxnSpPr/>
          <p:nvPr/>
        </p:nvCxnSpPr>
        <p:spPr>
          <a:xfrm>
            <a:off x="8874838" y="5542629"/>
            <a:ext cx="1487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kstniOkvir 36"/>
          <p:cNvSpPr txBox="1"/>
          <p:nvPr/>
        </p:nvSpPr>
        <p:spPr>
          <a:xfrm>
            <a:off x="9233172" y="3109866"/>
            <a:ext cx="804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jabuka</a:t>
            </a:r>
          </a:p>
        </p:txBody>
      </p:sp>
      <p:sp>
        <p:nvSpPr>
          <p:cNvPr id="38" name="TekstniOkvir 37"/>
          <p:cNvSpPr txBox="1"/>
          <p:nvPr/>
        </p:nvSpPr>
        <p:spPr>
          <a:xfrm>
            <a:off x="9194316" y="3602806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banana</a:t>
            </a:r>
          </a:p>
        </p:txBody>
      </p:sp>
      <p:sp>
        <p:nvSpPr>
          <p:cNvPr id="39" name="TekstniOkvir 38"/>
          <p:cNvSpPr txBox="1"/>
          <p:nvPr/>
        </p:nvSpPr>
        <p:spPr>
          <a:xfrm>
            <a:off x="9239584" y="4102576"/>
            <a:ext cx="791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kruška</a:t>
            </a:r>
          </a:p>
        </p:txBody>
      </p:sp>
      <p:sp>
        <p:nvSpPr>
          <p:cNvPr id="40" name="TekstniOkvir 39"/>
          <p:cNvSpPr txBox="1"/>
          <p:nvPr/>
        </p:nvSpPr>
        <p:spPr>
          <a:xfrm>
            <a:off x="9373680" y="4618949"/>
            <a:ext cx="498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kivi</a:t>
            </a:r>
          </a:p>
        </p:txBody>
      </p:sp>
      <p:sp>
        <p:nvSpPr>
          <p:cNvPr id="41" name="TekstniOkvir 40"/>
          <p:cNvSpPr txBox="1"/>
          <p:nvPr/>
        </p:nvSpPr>
        <p:spPr>
          <a:xfrm>
            <a:off x="9169598" y="5104796"/>
            <a:ext cx="931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r-HR" dirty="0" smtClean="0"/>
              <a:t>naranča</a:t>
            </a:r>
          </a:p>
        </p:txBody>
      </p:sp>
      <p:pic>
        <p:nvPicPr>
          <p:cNvPr id="7" name="Slika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225" y="2469410"/>
            <a:ext cx="5451559" cy="4294821"/>
          </a:xfrm>
          <a:prstGeom prst="rect">
            <a:avLst/>
          </a:prstGeom>
        </p:spPr>
      </p:pic>
      <p:sp>
        <p:nvSpPr>
          <p:cNvPr id="9" name="TekstniOkvir 8"/>
          <p:cNvSpPr txBox="1"/>
          <p:nvPr/>
        </p:nvSpPr>
        <p:spPr>
          <a:xfrm>
            <a:off x="1282700" y="1467742"/>
            <a:ext cx="6738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hr-HR" sz="2800" dirty="0" smtClean="0"/>
              <a:t>Koristi se za spremanje jedinstvenih vrijednosti, sama vrijednost je ujedno i ključ.</a:t>
            </a:r>
            <a:endParaRPr lang="hr-HR" sz="2800" dirty="0"/>
          </a:p>
        </p:txBody>
      </p:sp>
    </p:spTree>
    <p:extLst>
      <p:ext uri="{BB962C8B-B14F-4D97-AF65-F5344CB8AC3E}">
        <p14:creationId xmlns:p14="http://schemas.microsoft.com/office/powerpoint/2010/main" val="136297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Zadaci</a:t>
            </a:r>
            <a:endParaRPr lang="hr-HR" dirty="0"/>
          </a:p>
        </p:txBody>
      </p:sp>
      <p:sp>
        <p:nvSpPr>
          <p:cNvPr id="3" name="Rezervirano mjesto sadržaja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hr-HR" dirty="0"/>
              <a:t>Napravi program koji će za korisnikov unos provjeriti je li unos </a:t>
            </a:r>
            <a:r>
              <a:rPr lang="hr-HR" dirty="0" err="1"/>
              <a:t>palindrom</a:t>
            </a:r>
            <a:r>
              <a:rPr lang="hr-HR" dirty="0"/>
              <a:t> (koristite odgovarajuću strukturu podataka).</a:t>
            </a:r>
          </a:p>
          <a:p>
            <a:pPr marL="514350" indent="-514350">
              <a:buFont typeface="+mj-lt"/>
              <a:buAutoNum type="arabicPeriod"/>
            </a:pPr>
            <a:r>
              <a:rPr lang="hr-HR" dirty="0" smtClean="0"/>
              <a:t>Napravi </a:t>
            </a:r>
            <a:r>
              <a:rPr lang="hr-HR" dirty="0" smtClean="0"/>
              <a:t>program koji će simulirati čekaonicu kod liječnika. Jedna funkcija za unos novih pacijenata (kako ulaze u </a:t>
            </a:r>
            <a:r>
              <a:rPr lang="hr-HR" dirty="0"/>
              <a:t>č</a:t>
            </a:r>
            <a:r>
              <a:rPr lang="hr-HR" dirty="0" smtClean="0"/>
              <a:t>ekaonicu), jedna kako odlaze kod liječnika. Sprema se ime pacijenta. Svaki put kada se unese neki znak treba se ispisati tko je trenutno kod liječnika, a tko je sljedeći za ulazak. Neka se u datoteku na izlazu iz programa učita tko je ostao u čekaonici pa neka ti pacijenti budu naručeni za sljedeći </a:t>
            </a:r>
            <a:r>
              <a:rPr lang="hr-HR" dirty="0" smtClean="0"/>
              <a:t>put (</a:t>
            </a:r>
            <a:r>
              <a:rPr lang="hr-HR" dirty="0"/>
              <a:t>koristite odgovarajuću strukturu podataka). </a:t>
            </a:r>
            <a:endParaRPr lang="hr-HR" dirty="0" smtClean="0"/>
          </a:p>
          <a:p>
            <a:pPr marL="514350" indent="-514350">
              <a:buFont typeface="+mj-lt"/>
              <a:buAutoNum type="arabicPeriod"/>
            </a:pPr>
            <a:r>
              <a:rPr lang="hr-HR" dirty="0" smtClean="0"/>
              <a:t>Napiši </a:t>
            </a:r>
            <a:r>
              <a:rPr lang="hr-HR" dirty="0" smtClean="0"/>
              <a:t>program koji će pomoću </a:t>
            </a:r>
            <a:r>
              <a:rPr lang="hr-HR" dirty="0" err="1" smtClean="0"/>
              <a:t>hash</a:t>
            </a:r>
            <a:r>
              <a:rPr lang="hr-HR" dirty="0" smtClean="0"/>
              <a:t> tablice povezati brojeve s kartama (npr. 13 - Pik kralj</a:t>
            </a:r>
            <a:r>
              <a:rPr lang="hr-HR" dirty="0"/>
              <a:t>) (koristite odgovarajuću strukturu podataka).</a:t>
            </a:r>
            <a:endParaRPr lang="hr-HR" dirty="0" smtClean="0"/>
          </a:p>
          <a:p>
            <a:pPr marL="514350" indent="-514350">
              <a:buFont typeface="+mj-lt"/>
              <a:buAutoNum type="arabicPeriod"/>
            </a:pPr>
            <a:r>
              <a:rPr lang="hr-HR" dirty="0" smtClean="0"/>
              <a:t>Napravi program u kojemu će se nalaziti sva različita imena koja imamo u </a:t>
            </a:r>
            <a:r>
              <a:rPr lang="hr-HR" dirty="0" smtClean="0"/>
              <a:t>grupi (</a:t>
            </a:r>
            <a:r>
              <a:rPr lang="hr-HR" dirty="0"/>
              <a:t>koristite odgovarajuću strukturu podataka).</a:t>
            </a:r>
            <a:endParaRPr lang="hr-HR" dirty="0" smtClean="0"/>
          </a:p>
        </p:txBody>
      </p:sp>
    </p:spTree>
    <p:extLst>
      <p:ext uri="{BB962C8B-B14F-4D97-AF65-F5344CB8AC3E}">
        <p14:creationId xmlns:p14="http://schemas.microsoft.com/office/powerpoint/2010/main" val="105377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Rezervirano mjesto sadržaja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9336"/>
          </a:xfrm>
        </p:spPr>
      </p:pic>
    </p:spTree>
    <p:extLst>
      <p:ext uri="{BB962C8B-B14F-4D97-AF65-F5344CB8AC3E}">
        <p14:creationId xmlns:p14="http://schemas.microsoft.com/office/powerpoint/2010/main" val="50922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ootcampIT-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BootcampIT-template</Template>
  <TotalTime>1177</TotalTime>
  <Words>249</Words>
  <Application>Microsoft Office PowerPoint</Application>
  <PresentationFormat>Široki zaslon</PresentationFormat>
  <Paragraphs>47</Paragraphs>
  <Slides>7</Slides>
  <Notes>1</Notes>
  <HiddenSlides>0</HiddenSlides>
  <MMClips>0</MMClips>
  <ScaleCrop>false</ScaleCrop>
  <HeadingPairs>
    <vt:vector size="6" baseType="variant">
      <vt:variant>
        <vt:lpstr>Korišteni fontovi</vt:lpstr>
      </vt:variant>
      <vt:variant>
        <vt:i4>2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7</vt:i4>
      </vt:variant>
    </vt:vector>
  </HeadingPairs>
  <TitlesOfParts>
    <vt:vector size="10" baseType="lpstr">
      <vt:lpstr>Arial</vt:lpstr>
      <vt:lpstr>Calibri</vt:lpstr>
      <vt:lpstr>BootcampIT-template</vt:lpstr>
      <vt:lpstr>Programiranje</vt:lpstr>
      <vt:lpstr>Stack (stog)</vt:lpstr>
      <vt:lpstr>Queue(red)</vt:lpstr>
      <vt:lpstr>Hash tablica (map)</vt:lpstr>
      <vt:lpstr>Heap (gomila, set)</vt:lpstr>
      <vt:lpstr>Zadaci</vt:lpstr>
      <vt:lpstr>PowerPoint prezentacija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Programiranje (C++)</dc:title>
  <dc:creator>Ivan Mušanović</dc:creator>
  <cp:lastModifiedBy>Ivan Mušanović</cp:lastModifiedBy>
  <cp:revision>41</cp:revision>
  <dcterms:created xsi:type="dcterms:W3CDTF">2017-02-16T10:37:27Z</dcterms:created>
  <dcterms:modified xsi:type="dcterms:W3CDTF">2018-12-14T09:56:48Z</dcterms:modified>
</cp:coreProperties>
</file>

<file path=docProps/thumbnail.jpeg>
</file>